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Nanum Gothic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NanumGothic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NanumGothic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65bfc9e6b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65bfc9e6b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ef350daa0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aef350daa0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aef350daa0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aef350daa0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aef350daa0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aef350daa0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ef350daa0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aef350daa0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65c5c238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65c5c238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aef350daa0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aef350daa0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65c5c2386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65c5c2386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되겠습니까 휴먼?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65c5c2386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65c5c2386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65cd1002a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65cd1002a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65c5c2386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65c5c2386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65bfc9e6b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65bfc9e6b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65cd1002a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65cd1002a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65c5c2386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65c5c2386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65c5c2386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65c5c2386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aec5ec1ba1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aec5ec1ba1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aec5ec1ba1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aec5ec1ba1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aec5ec1ba1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aec5ec1ba1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aec5ec1ba1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aec5ec1ba1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aec5ec1ba1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aec5ec1ba1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aec5ec1ba1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aec5ec1ba1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aec5ec1ba1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aec5ec1ba1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65bfc9e6b8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65bfc9e6b8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aec5ec1ba1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aec5ec1ba1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aec5ec1ba1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aec5ec1ba1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65bfc9e6b8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65bfc9e6b8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65bfc9e6b8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65bfc9e6b8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65cd1002af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65cd1002af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aef350daa0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aef350daa0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65cd1002a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65cd1002a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aef350daa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aef350daa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velog.io/@shihyunlim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22.png"/><Relationship Id="rId6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22.png"/><Relationship Id="rId6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Relationship Id="rId4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모두의 딥러닝 ReLU 재밌음 ㅋㅋ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3회차 발표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/>
        </p:nvSpPr>
        <p:spPr>
          <a:xfrm>
            <a:off x="388375" y="955500"/>
            <a:ext cx="3579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단일 퍼셉트론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오차 수정</a:t>
            </a:r>
            <a:r>
              <a:rPr lang="ko" sz="1800">
                <a:solidFill>
                  <a:schemeClr val="dk1"/>
                </a:solidFill>
              </a:rPr>
              <a:t>/가중치 수정</a:t>
            </a:r>
            <a:r>
              <a:rPr lang="ko" sz="1800">
                <a:solidFill>
                  <a:schemeClr val="dk1"/>
                </a:solidFill>
              </a:rPr>
              <a:t> 방법 </a:t>
            </a:r>
            <a:endParaRPr sz="18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-&gt; </a:t>
            </a:r>
            <a:r>
              <a:rPr lang="ko" sz="1800">
                <a:solidFill>
                  <a:schemeClr val="lt1"/>
                </a:solidFill>
                <a:highlight>
                  <a:schemeClr val="accent4"/>
                </a:highlight>
              </a:rPr>
              <a:t>경사 하강법</a:t>
            </a:r>
            <a:endParaRPr sz="1800">
              <a:solidFill>
                <a:schemeClr val="lt1"/>
              </a:solidFill>
              <a:highlight>
                <a:schemeClr val="accent4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한계: XOR 문제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9" name="Google Shape;119;p22"/>
          <p:cNvSpPr txBox="1"/>
          <p:nvPr/>
        </p:nvSpPr>
        <p:spPr>
          <a:xfrm>
            <a:off x="3901625" y="955500"/>
            <a:ext cx="4854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다층 퍼셉트론(신경망)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XOR 문제 해결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1) XOR = (NAND) AND (OR)</a:t>
            </a:r>
            <a:endParaRPr sz="1800">
              <a:solidFill>
                <a:schemeClr val="dk1"/>
              </a:solidFill>
            </a:endParaRPr>
          </a:p>
          <a:p>
            <a:pPr indent="-342900" lvl="2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NAND과 OR이 단일 퍼셉트론 -&gt; 다층</a:t>
            </a:r>
            <a:endParaRPr sz="1800">
              <a:solidFill>
                <a:schemeClr val="dk1"/>
              </a:solidFill>
            </a:endParaRPr>
          </a:p>
          <a:p>
            <a:pPr indent="-342900" lvl="2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W와 B 값 알고 접근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2) </a:t>
            </a:r>
            <a:r>
              <a:rPr lang="ko" sz="1800">
                <a:solidFill>
                  <a:schemeClr val="lt1"/>
                </a:solidFill>
                <a:highlight>
                  <a:schemeClr val="accent4"/>
                </a:highlight>
              </a:rPr>
              <a:t>오차 역전파</a:t>
            </a:r>
            <a:endParaRPr sz="1800">
              <a:solidFill>
                <a:schemeClr val="lt1"/>
              </a:solidFill>
              <a:highlight>
                <a:schemeClr val="accent4"/>
              </a:highlight>
            </a:endParaRPr>
          </a:p>
          <a:p>
            <a:pPr indent="-342900" lvl="2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W 모르고 접근, 시그모이드 함수는 B가 1로 고정</a:t>
            </a:r>
            <a:endParaRPr sz="1800">
              <a:solidFill>
                <a:schemeClr val="dk1"/>
              </a:solidFill>
            </a:endParaRPr>
          </a:p>
          <a:p>
            <a:pPr indent="-342900" lvl="2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lt1"/>
                </a:solidFill>
                <a:highlight>
                  <a:schemeClr val="accent5"/>
                </a:highlight>
              </a:rPr>
              <a:t>W 구해야 함</a:t>
            </a:r>
            <a:endParaRPr sz="1800">
              <a:solidFill>
                <a:schemeClr val="lt1"/>
              </a:solidFill>
              <a:highlight>
                <a:schemeClr val="accent5"/>
              </a:highlight>
            </a:endParaRPr>
          </a:p>
          <a:p>
            <a:pPr indent="-342900" lvl="2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lt1"/>
                </a:solidFill>
                <a:highlight>
                  <a:schemeClr val="accent5"/>
                </a:highlight>
              </a:rPr>
              <a:t>오차 수정</a:t>
            </a:r>
            <a:r>
              <a:rPr lang="ko" sz="1800">
                <a:solidFill>
                  <a:schemeClr val="lt1"/>
                </a:solidFill>
                <a:highlight>
                  <a:schemeClr val="accent5"/>
                </a:highlight>
              </a:rPr>
              <a:t>/가중치 수정</a:t>
            </a:r>
            <a:r>
              <a:rPr lang="ko" sz="1800">
                <a:solidFill>
                  <a:schemeClr val="lt1"/>
                </a:solidFill>
                <a:highlight>
                  <a:schemeClr val="accent5"/>
                </a:highlight>
              </a:rPr>
              <a:t> 방법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/>
        </p:nvSpPr>
        <p:spPr>
          <a:xfrm>
            <a:off x="388375" y="955500"/>
            <a:ext cx="3579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단일 퍼셉트론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결과 값을 얻으면 오차를 구해 이를 토대로 앞에서 정한 가중치를 조정함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	-&gt; </a:t>
            </a:r>
            <a:r>
              <a:rPr lang="ko" sz="1800">
                <a:solidFill>
                  <a:schemeClr val="lt1"/>
                </a:solidFill>
                <a:highlight>
                  <a:schemeClr val="accent4"/>
                </a:highlight>
              </a:rPr>
              <a:t>경사 하강법</a:t>
            </a:r>
            <a:endParaRPr sz="1800">
              <a:solidFill>
                <a:schemeClr val="lt1"/>
              </a:solidFill>
              <a:highlight>
                <a:schemeClr val="accent4"/>
              </a:highlight>
            </a:endParaRPr>
          </a:p>
        </p:txBody>
      </p:sp>
      <p:sp>
        <p:nvSpPr>
          <p:cNvPr id="125" name="Google Shape;125;p23"/>
          <p:cNvSpPr txBox="1"/>
          <p:nvPr/>
        </p:nvSpPr>
        <p:spPr>
          <a:xfrm>
            <a:off x="3901625" y="955500"/>
            <a:ext cx="48540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다층 퍼셉트론(신경망)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결과 값의 오차를 구해 이를 토대로 하나 앞선 가중치를 거슬러 올라가며 조정함, 즉 계산 방향이 출력층에서 앞으로 </a:t>
            </a:r>
            <a:endParaRPr sz="18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-&gt; 오차 </a:t>
            </a:r>
            <a:r>
              <a:rPr lang="ko" sz="1800">
                <a:solidFill>
                  <a:schemeClr val="lt1"/>
                </a:solidFill>
                <a:highlight>
                  <a:schemeClr val="accent4"/>
                </a:highlight>
              </a:rPr>
              <a:t>‘역전파’</a:t>
            </a:r>
            <a:endParaRPr sz="1800">
              <a:solidFill>
                <a:schemeClr val="lt1"/>
              </a:solidFill>
              <a:highlight>
                <a:schemeClr val="accent4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오차가 작아지는 방향은 </a:t>
            </a:r>
            <a:r>
              <a:rPr lang="ko" sz="1800">
                <a:solidFill>
                  <a:schemeClr val="lt1"/>
                </a:solidFill>
                <a:highlight>
                  <a:schemeClr val="accent6"/>
                </a:highlight>
              </a:rPr>
              <a:t>기울기가 0이 되는 방향</a:t>
            </a:r>
            <a:r>
              <a:rPr lang="ko" sz="1800">
                <a:solidFill>
                  <a:schemeClr val="dk1"/>
                </a:solidFill>
              </a:rPr>
              <a:t>, 즉 가중치에서 가중치에 대한 기울기를 빼도 변화가 없음을 의미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6" name="Google Shape;126;p23"/>
          <p:cNvSpPr txBox="1"/>
          <p:nvPr/>
        </p:nvSpPr>
        <p:spPr>
          <a:xfrm>
            <a:off x="1952850" y="360675"/>
            <a:ext cx="523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highlight>
                  <a:schemeClr val="accent6"/>
                </a:highlight>
              </a:rPr>
              <a:t>오차가 작아지는 방향으로</a:t>
            </a:r>
            <a:r>
              <a:rPr lang="ko" sz="1800">
                <a:solidFill>
                  <a:schemeClr val="dk1"/>
                </a:solidFill>
              </a:rPr>
              <a:t> 오차 수정/가중치 수정!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7712" y="3633600"/>
            <a:ext cx="3641825" cy="108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/>
        </p:nvSpPr>
        <p:spPr>
          <a:xfrm>
            <a:off x="1005900" y="2063850"/>
            <a:ext cx="71322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출력층과 은닉층에서 가중치를 수정하는 ‘계산 과정’을 알고 싶다면 책의 심화 학습 1 또는 아래 링크를 참고해주세요!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u="sng">
                <a:solidFill>
                  <a:schemeClr val="hlink"/>
                </a:solidFill>
                <a:hlinkClick r:id="rId3"/>
              </a:rPr>
              <a:t>https://velog.io/@shihyunlim/모딥-8장-오차-역전파</a:t>
            </a:r>
            <a:endParaRPr sz="15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/>
        </p:nvSpPr>
        <p:spPr>
          <a:xfrm>
            <a:off x="751900" y="362050"/>
            <a:ext cx="713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신경망 구현 과정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000" y="1184736"/>
            <a:ext cx="3606800" cy="3171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012851"/>
            <a:ext cx="3990349" cy="180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/>
        </p:nvSpPr>
        <p:spPr>
          <a:xfrm>
            <a:off x="4572000" y="4102100"/>
            <a:ext cx="4226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우리가 사용하는 케라스, 텐서플로 같은 라이브러리는 이러한 신경망이 구현되어 있음</a:t>
            </a:r>
            <a:endParaRPr sz="135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/>
        </p:nvSpPr>
        <p:spPr>
          <a:xfrm>
            <a:off x="2339400" y="2314050"/>
            <a:ext cx="4465200" cy="7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기울기 소실 문제와 활성화 함수</a:t>
            </a:r>
            <a:endParaRPr sz="2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다층 퍼셉트론을 통한 N+1차원적 문제해결</a:t>
            </a:r>
            <a:endParaRPr/>
          </a:p>
        </p:txBody>
      </p:sp>
      <p:pic>
        <p:nvPicPr>
          <p:cNvPr id="151" name="Google Shape;1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12713"/>
            <a:ext cx="5450675" cy="207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/>
          <p:nvPr/>
        </p:nvSpPr>
        <p:spPr>
          <a:xfrm>
            <a:off x="5939500" y="2462000"/>
            <a:ext cx="641700" cy="43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 rotWithShape="1">
          <a:blip r:embed="rId4">
            <a:alphaModFix/>
          </a:blip>
          <a:srcRect b="0" l="0" r="32180" t="0"/>
          <a:stretch/>
        </p:blipFill>
        <p:spPr>
          <a:xfrm>
            <a:off x="6747059" y="1716001"/>
            <a:ext cx="2106791" cy="186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다층 퍼셉트론을 통한 N+1차원적 문제해결</a:t>
            </a:r>
            <a:endParaRPr/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12713"/>
            <a:ext cx="5450675" cy="207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8"/>
          <p:cNvSpPr/>
          <p:nvPr/>
        </p:nvSpPr>
        <p:spPr>
          <a:xfrm>
            <a:off x="5939500" y="2462000"/>
            <a:ext cx="641700" cy="43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 rotWithShape="1">
          <a:blip r:embed="rId4">
            <a:alphaModFix/>
          </a:blip>
          <a:srcRect b="0" l="0" r="32180" t="0"/>
          <a:stretch/>
        </p:blipFill>
        <p:spPr>
          <a:xfrm>
            <a:off x="6747059" y="1716001"/>
            <a:ext cx="2106791" cy="186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/>
          <p:nvPr/>
        </p:nvSpPr>
        <p:spPr>
          <a:xfrm rot="2381821">
            <a:off x="6171075" y="2304874"/>
            <a:ext cx="121648" cy="719401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오차 역전파의 목적과 한계</a:t>
            </a:r>
            <a:endParaRPr/>
          </a:p>
        </p:txBody>
      </p:sp>
      <p:sp>
        <p:nvSpPr>
          <p:cNvPr id="168" name="Google Shape;168;p29"/>
          <p:cNvSpPr txBox="1"/>
          <p:nvPr>
            <p:ph idx="1" type="body"/>
          </p:nvPr>
        </p:nvSpPr>
        <p:spPr>
          <a:xfrm>
            <a:off x="5502825" y="1312425"/>
            <a:ext cx="3512700" cy="29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목적</a:t>
            </a:r>
            <a:br>
              <a:rPr lang="ko"/>
            </a:br>
            <a:r>
              <a:rPr lang="ko"/>
              <a:t>: 다층 퍼셉트론에서의 오차 수정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한계</a:t>
            </a:r>
            <a:br>
              <a:rPr lang="ko"/>
            </a:br>
            <a:r>
              <a:rPr lang="ko"/>
              <a:t>: 은닉층에서 경사하강법 반복 시</a:t>
            </a:r>
            <a:br>
              <a:rPr lang="ko"/>
            </a:br>
            <a:r>
              <a:rPr lang="ko"/>
              <a:t>  오차 수정이 거의 안 되는 상황</a:t>
            </a:r>
            <a:br>
              <a:rPr lang="ko"/>
            </a:br>
            <a:r>
              <a:rPr b="1" lang="ko"/>
              <a:t>= 기울기 소실 문제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00" y="1312425"/>
            <a:ext cx="5267325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기울기 소실 문제</a:t>
            </a:r>
            <a:endParaRPr/>
          </a:p>
        </p:txBody>
      </p:sp>
      <p:pic>
        <p:nvPicPr>
          <p:cNvPr id="175" name="Google Shape;175;p30"/>
          <p:cNvPicPr preferRelativeResize="0"/>
          <p:nvPr/>
        </p:nvPicPr>
        <p:blipFill rotWithShape="1">
          <a:blip r:embed="rId3">
            <a:alphaModFix/>
          </a:blip>
          <a:srcRect b="5714" l="2219" r="0" t="4856"/>
          <a:stretch/>
        </p:blipFill>
        <p:spPr>
          <a:xfrm>
            <a:off x="1718500" y="1842775"/>
            <a:ext cx="3352800" cy="89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063" y="1233175"/>
            <a:ext cx="226695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838" y="2870500"/>
            <a:ext cx="225742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0"/>
          <p:cNvPicPr preferRelativeResize="0"/>
          <p:nvPr/>
        </p:nvPicPr>
        <p:blipFill rotWithShape="1">
          <a:blip r:embed="rId6">
            <a:alphaModFix/>
          </a:blip>
          <a:srcRect b="0" l="0" r="0" t="5150"/>
          <a:stretch/>
        </p:blipFill>
        <p:spPr>
          <a:xfrm>
            <a:off x="1718500" y="3510875"/>
            <a:ext cx="3705225" cy="89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0"/>
          <p:cNvSpPr/>
          <p:nvPr/>
        </p:nvSpPr>
        <p:spPr>
          <a:xfrm>
            <a:off x="2666425" y="2309525"/>
            <a:ext cx="1924800" cy="427500"/>
          </a:xfrm>
          <a:prstGeom prst="frame">
            <a:avLst>
              <a:gd fmla="val 7632" name="adj1"/>
            </a:avLst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0"/>
          <p:cNvSpPr/>
          <p:nvPr/>
        </p:nvSpPr>
        <p:spPr>
          <a:xfrm>
            <a:off x="2723400" y="3977750"/>
            <a:ext cx="2650800" cy="427500"/>
          </a:xfrm>
          <a:prstGeom prst="frame">
            <a:avLst>
              <a:gd fmla="val 7632" name="adj1"/>
            </a:avLst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0"/>
          <p:cNvSpPr/>
          <p:nvPr/>
        </p:nvSpPr>
        <p:spPr>
          <a:xfrm>
            <a:off x="2696050" y="2336675"/>
            <a:ext cx="685200" cy="373200"/>
          </a:xfrm>
          <a:prstGeom prst="frame">
            <a:avLst>
              <a:gd fmla="val 7632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0"/>
          <p:cNvSpPr/>
          <p:nvPr/>
        </p:nvSpPr>
        <p:spPr>
          <a:xfrm>
            <a:off x="2760025" y="4004900"/>
            <a:ext cx="1458300" cy="373200"/>
          </a:xfrm>
          <a:prstGeom prst="frame">
            <a:avLst>
              <a:gd fmla="val 7632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0"/>
          <p:cNvSpPr txBox="1"/>
          <p:nvPr>
            <p:ph idx="1" type="body"/>
          </p:nvPr>
        </p:nvSpPr>
        <p:spPr>
          <a:xfrm>
            <a:off x="5499925" y="1853275"/>
            <a:ext cx="3484800" cy="21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가중치의 오차 수정값</a:t>
            </a:r>
            <a:br>
              <a:rPr lang="ko"/>
            </a:br>
            <a:r>
              <a:rPr lang="ko"/>
              <a:t>=</a:t>
            </a:r>
            <a:br>
              <a:rPr lang="ko"/>
            </a:br>
            <a:r>
              <a:rPr lang="ko"/>
              <a:t>가중치에 대한 기울기 미분</a:t>
            </a:r>
            <a:br>
              <a:rPr lang="ko"/>
            </a:br>
            <a:r>
              <a:rPr lang="ko"/>
              <a:t>= </a:t>
            </a:r>
            <a:br>
              <a:rPr lang="ko"/>
            </a:br>
            <a:r>
              <a:rPr lang="ko"/>
              <a:t>오차 * 활성화함수미분 * 입력값</a:t>
            </a:r>
            <a:endParaRPr/>
          </a:p>
        </p:txBody>
      </p:sp>
      <p:sp>
        <p:nvSpPr>
          <p:cNvPr id="184" name="Google Shape;184;p30"/>
          <p:cNvSpPr/>
          <p:nvPr/>
        </p:nvSpPr>
        <p:spPr>
          <a:xfrm>
            <a:off x="5632825" y="3193675"/>
            <a:ext cx="535500" cy="312000"/>
          </a:xfrm>
          <a:prstGeom prst="frame">
            <a:avLst>
              <a:gd fmla="val 7632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0"/>
          <p:cNvSpPr/>
          <p:nvPr/>
        </p:nvSpPr>
        <p:spPr>
          <a:xfrm>
            <a:off x="4301838" y="2336675"/>
            <a:ext cx="270300" cy="373200"/>
          </a:xfrm>
          <a:prstGeom prst="frame">
            <a:avLst>
              <a:gd fmla="val 7632" name="adj1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0"/>
          <p:cNvSpPr/>
          <p:nvPr/>
        </p:nvSpPr>
        <p:spPr>
          <a:xfrm>
            <a:off x="5116875" y="4004900"/>
            <a:ext cx="234600" cy="373200"/>
          </a:xfrm>
          <a:prstGeom prst="frame">
            <a:avLst>
              <a:gd fmla="val 7632" name="adj1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/>
          <p:nvPr/>
        </p:nvSpPr>
        <p:spPr>
          <a:xfrm>
            <a:off x="8132875" y="3163075"/>
            <a:ext cx="732600" cy="373200"/>
          </a:xfrm>
          <a:prstGeom prst="frame">
            <a:avLst>
              <a:gd fmla="val 7632" name="adj1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0"/>
          <p:cNvSpPr/>
          <p:nvPr/>
        </p:nvSpPr>
        <p:spPr>
          <a:xfrm>
            <a:off x="3424600" y="2336675"/>
            <a:ext cx="823200" cy="373200"/>
          </a:xfrm>
          <a:prstGeom prst="frame">
            <a:avLst>
              <a:gd fmla="val 7632" name="adj1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0"/>
          <p:cNvSpPr/>
          <p:nvPr/>
        </p:nvSpPr>
        <p:spPr>
          <a:xfrm>
            <a:off x="4218275" y="4004900"/>
            <a:ext cx="823200" cy="373200"/>
          </a:xfrm>
          <a:prstGeom prst="frame">
            <a:avLst>
              <a:gd fmla="val 7632" name="adj1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0"/>
          <p:cNvSpPr/>
          <p:nvPr/>
        </p:nvSpPr>
        <p:spPr>
          <a:xfrm>
            <a:off x="6264850" y="3137675"/>
            <a:ext cx="1714500" cy="373200"/>
          </a:xfrm>
          <a:prstGeom prst="frame">
            <a:avLst>
              <a:gd fmla="val 7632" name="adj1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기울기 소실 문제</a:t>
            </a:r>
            <a:endParaRPr/>
          </a:p>
        </p:txBody>
      </p:sp>
      <p:sp>
        <p:nvSpPr>
          <p:cNvPr id="196" name="Google Shape;196;p31"/>
          <p:cNvSpPr txBox="1"/>
          <p:nvPr>
            <p:ph idx="1" type="body"/>
          </p:nvPr>
        </p:nvSpPr>
        <p:spPr>
          <a:xfrm>
            <a:off x="5423725" y="2081875"/>
            <a:ext cx="3484800" cy="21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델타(delta)식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=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오차 * 활성화함수미분 </a:t>
            </a:r>
            <a:endParaRPr/>
          </a:p>
        </p:txBody>
      </p:sp>
      <p:pic>
        <p:nvPicPr>
          <p:cNvPr id="197" name="Google Shape;197;p31"/>
          <p:cNvPicPr preferRelativeResize="0"/>
          <p:nvPr/>
        </p:nvPicPr>
        <p:blipFill rotWithShape="1">
          <a:blip r:embed="rId3">
            <a:alphaModFix/>
          </a:blip>
          <a:srcRect b="5714" l="2219" r="0" t="4856"/>
          <a:stretch/>
        </p:blipFill>
        <p:spPr>
          <a:xfrm>
            <a:off x="1718500" y="1842775"/>
            <a:ext cx="3352800" cy="89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063" y="1233175"/>
            <a:ext cx="226695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838" y="2870500"/>
            <a:ext cx="225742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1"/>
          <p:cNvPicPr preferRelativeResize="0"/>
          <p:nvPr/>
        </p:nvPicPr>
        <p:blipFill rotWithShape="1">
          <a:blip r:embed="rId6">
            <a:alphaModFix/>
          </a:blip>
          <a:srcRect b="0" l="0" r="0" t="5150"/>
          <a:stretch/>
        </p:blipFill>
        <p:spPr>
          <a:xfrm>
            <a:off x="1718500" y="3510875"/>
            <a:ext cx="3705225" cy="89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1"/>
          <p:cNvSpPr/>
          <p:nvPr/>
        </p:nvSpPr>
        <p:spPr>
          <a:xfrm>
            <a:off x="2666425" y="2309525"/>
            <a:ext cx="1644300" cy="427500"/>
          </a:xfrm>
          <a:prstGeom prst="frame">
            <a:avLst>
              <a:gd fmla="val 7632" name="adj1"/>
            </a:avLst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1"/>
          <p:cNvSpPr/>
          <p:nvPr/>
        </p:nvSpPr>
        <p:spPr>
          <a:xfrm>
            <a:off x="6343975" y="2110625"/>
            <a:ext cx="1644300" cy="427500"/>
          </a:xfrm>
          <a:prstGeom prst="frame">
            <a:avLst>
              <a:gd fmla="val 7632" name="adj1"/>
            </a:avLst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1"/>
          <p:cNvSpPr/>
          <p:nvPr/>
        </p:nvSpPr>
        <p:spPr>
          <a:xfrm>
            <a:off x="2748966" y="3977750"/>
            <a:ext cx="409800" cy="427500"/>
          </a:xfrm>
          <a:prstGeom prst="frame">
            <a:avLst>
              <a:gd fmla="val 7632" name="adj1"/>
            </a:avLst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1"/>
          <p:cNvSpPr/>
          <p:nvPr/>
        </p:nvSpPr>
        <p:spPr>
          <a:xfrm>
            <a:off x="3490141" y="3977750"/>
            <a:ext cx="409800" cy="427500"/>
          </a:xfrm>
          <a:prstGeom prst="frame">
            <a:avLst>
              <a:gd fmla="val 7632" name="adj1"/>
            </a:avLst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311700" y="1593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다층 퍼셉트론 (Multi Layer Perceptron)</a:t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630600" y="951950"/>
            <a:ext cx="7882800" cy="13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/>
              <a:t>앞선 단층 퍼셉트론에서는 XOR 문제 해결 X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/>
              <a:t>그러나 다층 퍼셉트론에서는 해결 가능</a:t>
            </a:r>
            <a:endParaRPr sz="2100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8050" y="2267375"/>
            <a:ext cx="5607900" cy="162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/>
          <p:nvPr/>
        </p:nvSpPr>
        <p:spPr>
          <a:xfrm>
            <a:off x="6437125" y="3858725"/>
            <a:ext cx="1196100" cy="2814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2"/>
          <p:cNvSpPr/>
          <p:nvPr/>
        </p:nvSpPr>
        <p:spPr>
          <a:xfrm>
            <a:off x="5960875" y="1399950"/>
            <a:ext cx="1605900" cy="2814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2"/>
          <p:cNvSpPr/>
          <p:nvPr/>
        </p:nvSpPr>
        <p:spPr>
          <a:xfrm>
            <a:off x="6448200" y="1067675"/>
            <a:ext cx="697800" cy="3324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기울기 소실 문제</a:t>
            </a:r>
            <a:endParaRPr/>
          </a:p>
        </p:txBody>
      </p:sp>
      <p:pic>
        <p:nvPicPr>
          <p:cNvPr id="213" name="Google Shape;2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075" y="1681350"/>
            <a:ext cx="4320625" cy="17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2"/>
          <p:cNvSpPr txBox="1"/>
          <p:nvPr/>
        </p:nvSpPr>
        <p:spPr>
          <a:xfrm>
            <a:off x="4886550" y="1017725"/>
            <a:ext cx="40959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오차 수정값 = 델타식 * 입력값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델타식은 활성화함수미분을 포함.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은닉층을 거듭하면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활성화함수미분의 곱이 거듭됨.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일반적인 활성화 함수인 시그모이드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시그모이드 미분의 최댓값 := 0.3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1보다 작기 때문에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오차 수정값이 0에 수렴함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= 기울기 소실 문제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시그모이드 외의 활성화 함수</a:t>
            </a:r>
            <a:endParaRPr/>
          </a:p>
        </p:txBody>
      </p:sp>
      <p:sp>
        <p:nvSpPr>
          <p:cNvPr id="220" name="Google Shape;220;p33"/>
          <p:cNvSpPr txBox="1"/>
          <p:nvPr>
            <p:ph idx="1" type="body"/>
          </p:nvPr>
        </p:nvSpPr>
        <p:spPr>
          <a:xfrm>
            <a:off x="4014350" y="1152475"/>
            <a:ext cx="464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tanh x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그래프 개형이 비슷한</a:t>
            </a:r>
            <a:br>
              <a:rPr lang="ko"/>
            </a:br>
            <a:r>
              <a:rPr lang="ko"/>
              <a:t>하이퍼볼릭 탄젠트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그러나 여전히 미분값이 1을 넘지 못함</a:t>
            </a:r>
            <a:br>
              <a:rPr lang="ko"/>
            </a:br>
            <a:r>
              <a:rPr lang="ko"/>
              <a:t>(언젠가 </a:t>
            </a:r>
            <a:r>
              <a:rPr b="1" lang="ko"/>
              <a:t>소실됨</a:t>
            </a:r>
            <a:r>
              <a:rPr lang="ko"/>
              <a:t>)</a:t>
            </a:r>
            <a:endParaRPr/>
          </a:p>
        </p:txBody>
      </p:sp>
      <p:pic>
        <p:nvPicPr>
          <p:cNvPr id="221" name="Google Shape;2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175" y="1222250"/>
            <a:ext cx="3065350" cy="327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시그모이드 외의 활성화 함수</a:t>
            </a:r>
            <a:endParaRPr/>
          </a:p>
        </p:txBody>
      </p:sp>
      <p:sp>
        <p:nvSpPr>
          <p:cNvPr id="227" name="Google Shape;227;p34"/>
          <p:cNvSpPr txBox="1"/>
          <p:nvPr>
            <p:ph idx="1" type="body"/>
          </p:nvPr>
        </p:nvSpPr>
        <p:spPr>
          <a:xfrm>
            <a:off x="4038600" y="1152475"/>
            <a:ext cx="4477500" cy="3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 ReLU </a:t>
            </a:r>
            <a:r>
              <a:rPr lang="ko"/>
              <a:t>함수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     x=0을 기준으로 구간이 나뉜 함수</a:t>
            </a:r>
            <a:br>
              <a:rPr lang="ko"/>
            </a:br>
            <a:r>
              <a:rPr lang="ko"/>
              <a:t>     현재 가장 많이 쓰이는 활성화 함수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     x&gt;0일 때 기울기가 무조건 1,</a:t>
            </a:r>
            <a:br>
              <a:rPr lang="ko"/>
            </a:br>
            <a:r>
              <a:rPr lang="ko"/>
              <a:t>     은닉층을 여럿 거쳐도 </a:t>
            </a:r>
            <a:r>
              <a:rPr b="1" lang="ko"/>
              <a:t>기울기 소실X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3.  소프트 플러스 함수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     ReLU 함수의 x-&gt;0 지점을 완화한 함수</a:t>
            </a:r>
            <a:br>
              <a:rPr lang="ko"/>
            </a:br>
            <a:r>
              <a:rPr lang="ko"/>
              <a:t>   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34"/>
          <p:cNvPicPr preferRelativeResize="0"/>
          <p:nvPr/>
        </p:nvPicPr>
        <p:blipFill rotWithShape="1">
          <a:blip r:embed="rId3">
            <a:alphaModFix/>
          </a:blip>
          <a:srcRect b="0" l="0" r="8908" t="0"/>
          <a:stretch/>
        </p:blipFill>
        <p:spPr>
          <a:xfrm>
            <a:off x="743750" y="1119200"/>
            <a:ext cx="30710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/>
        </p:nvSpPr>
        <p:spPr>
          <a:xfrm>
            <a:off x="2339400" y="2085450"/>
            <a:ext cx="44652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속도와 정확도 문제를 해결하는 고급 경사 하강법</a:t>
            </a:r>
            <a:endParaRPr sz="2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복</a:t>
            </a:r>
            <a:r>
              <a:rPr lang="ko"/>
              <a:t>습) 경사하강법? (Gradient Descent, GD)</a:t>
            </a:r>
            <a:endParaRPr/>
          </a:p>
        </p:txBody>
      </p:sp>
      <p:sp>
        <p:nvSpPr>
          <p:cNvPr id="239" name="Google Shape;239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6"/>
            <a:ext cx="5025048" cy="274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4000" y="2072791"/>
            <a:ext cx="4419601" cy="1823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경사하강법(</a:t>
            </a:r>
            <a:r>
              <a:rPr lang="ko"/>
              <a:t>Gradient Descent</a:t>
            </a:r>
            <a:r>
              <a:rPr lang="ko"/>
              <a:t>) </a:t>
            </a:r>
            <a:r>
              <a:rPr lang="ko"/>
              <a:t>의 단점 </a:t>
            </a:r>
            <a:endParaRPr/>
          </a:p>
        </p:txBody>
      </p:sp>
      <p:sp>
        <p:nvSpPr>
          <p:cNvPr id="247" name="Google Shape;247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전체 데이터 셋 사용으로 인한</a:t>
            </a:r>
            <a:r>
              <a:rPr b="1" lang="ko">
                <a:solidFill>
                  <a:schemeClr val="dk1"/>
                </a:solidFill>
              </a:rPr>
              <a:t> 메모리 부족 가능성 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전체 데이터를 미분해야 하므로 </a:t>
            </a:r>
            <a:r>
              <a:rPr b="1" lang="ko">
                <a:solidFill>
                  <a:schemeClr val="dk1"/>
                </a:solidFill>
              </a:rPr>
              <a:t>연산량 증가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593" y="2115900"/>
            <a:ext cx="3549151" cy="198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7"/>
          <p:cNvSpPr txBox="1"/>
          <p:nvPr/>
        </p:nvSpPr>
        <p:spPr>
          <a:xfrm>
            <a:off x="5075400" y="2571750"/>
            <a:ext cx="312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2"/>
                </a:solidFill>
              </a:rPr>
              <a:t>컴퓨터</a:t>
            </a:r>
            <a:r>
              <a:rPr lang="ko">
                <a:solidFill>
                  <a:schemeClr val="lt2"/>
                </a:solidFill>
              </a:rPr>
              <a:t>는 어떻게 미분을 할까?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>
                <a:solidFill>
                  <a:schemeClr val="lt2"/>
                </a:solidFill>
              </a:rPr>
              <a:t>https://chioni.github.io/posts/autodiff/</a:t>
            </a:r>
            <a:endParaRPr i="1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SGD(Stochastic Gradient Descent) - 확률</a:t>
            </a:r>
            <a:r>
              <a:rPr lang="ko"/>
              <a:t>적 경사하강 법</a:t>
            </a:r>
            <a:endParaRPr/>
          </a:p>
        </p:txBody>
      </p:sp>
      <p:sp>
        <p:nvSpPr>
          <p:cNvPr id="255" name="Google Shape;255;p38"/>
          <p:cNvSpPr txBox="1"/>
          <p:nvPr>
            <p:ph idx="1" type="body"/>
          </p:nvPr>
        </p:nvSpPr>
        <p:spPr>
          <a:xfrm>
            <a:off x="311700" y="1152475"/>
            <a:ext cx="8520600" cy="12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</a:rPr>
              <a:t>일</a:t>
            </a:r>
            <a:r>
              <a:rPr lang="ko">
                <a:solidFill>
                  <a:schemeClr val="dk1"/>
                </a:solidFill>
              </a:rPr>
              <a:t>반 경사하강법의 단점을 보완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b="1" lang="ko">
                <a:solidFill>
                  <a:schemeClr val="dk1"/>
                </a:solidFill>
              </a:rPr>
              <a:t>랜덤하게 추출한 일부 데이터를 사용</a:t>
            </a:r>
            <a:r>
              <a:rPr lang="ko">
                <a:solidFill>
                  <a:schemeClr val="dk1"/>
                </a:solidFill>
              </a:rPr>
              <a:t>하여 더 빨리, 자주 가중치를 업데이트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6" name="Google Shape;256;p38"/>
          <p:cNvSpPr txBox="1"/>
          <p:nvPr/>
        </p:nvSpPr>
        <p:spPr>
          <a:xfrm>
            <a:off x="3835050" y="2712300"/>
            <a:ext cx="1901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1"/>
                </a:solidFill>
              </a:rPr>
              <a:t>어떻</a:t>
            </a:r>
            <a:r>
              <a:rPr lang="ko" sz="3000">
                <a:solidFill>
                  <a:schemeClr val="dk1"/>
                </a:solidFill>
              </a:rPr>
              <a:t>게?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/>
          <p:nvPr>
            <p:ph type="title"/>
          </p:nvPr>
        </p:nvSpPr>
        <p:spPr>
          <a:xfrm>
            <a:off x="311700" y="103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SGD(Stochastic Gradient Descent) 구현예시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975" y="775162"/>
            <a:ext cx="5545973" cy="417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SGD</a:t>
            </a:r>
            <a:r>
              <a:rPr lang="ko"/>
              <a:t>와 GD 결과 비교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6333152" cy="341640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0"/>
          <p:cNvSpPr txBox="1"/>
          <p:nvPr/>
        </p:nvSpPr>
        <p:spPr>
          <a:xfrm>
            <a:off x="3616400" y="2605950"/>
            <a:ext cx="28719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800">
                <a:solidFill>
                  <a:srgbClr val="666666"/>
                </a:solidFill>
              </a:rPr>
              <a:t>SGD가 더 빨리 수렴</a:t>
            </a:r>
            <a:endParaRPr i="1" sz="1800">
              <a:solidFill>
                <a:srgbClr val="666666"/>
              </a:solidFill>
            </a:endParaRPr>
          </a:p>
        </p:txBody>
      </p:sp>
      <p:sp>
        <p:nvSpPr>
          <p:cNvPr id="271" name="Google Shape;271;p40"/>
          <p:cNvSpPr txBox="1"/>
          <p:nvPr/>
        </p:nvSpPr>
        <p:spPr>
          <a:xfrm>
            <a:off x="311700" y="4568875"/>
            <a:ext cx="805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>
                <a:solidFill>
                  <a:schemeClr val="lt2"/>
                </a:solidFill>
              </a:rPr>
              <a:t>https://colab.research.google.com/drive/1xEZ_k64SnC4tV72qn5pqi6qP-e_Z1BWV?usp=sharing</a:t>
            </a:r>
            <a:endParaRPr i="1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1"/>
          <p:cNvSpPr txBox="1"/>
          <p:nvPr>
            <p:ph type="title"/>
          </p:nvPr>
        </p:nvSpPr>
        <p:spPr>
          <a:xfrm>
            <a:off x="311700" y="171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</a:t>
            </a:r>
            <a:r>
              <a:rPr lang="ko"/>
              <a:t>러 고급 경사하강법 + 최적화 방법론 비교</a:t>
            </a:r>
            <a:endParaRPr/>
          </a:p>
        </p:txBody>
      </p:sp>
      <p:sp>
        <p:nvSpPr>
          <p:cNvPr id="277" name="Google Shape;277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275" y="691050"/>
            <a:ext cx="4573476" cy="401070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1"/>
          <p:cNvSpPr txBox="1"/>
          <p:nvPr/>
        </p:nvSpPr>
        <p:spPr>
          <a:xfrm>
            <a:off x="5143475" y="23716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>
                <a:solidFill>
                  <a:srgbClr val="CCCCCC"/>
                </a:solidFill>
              </a:rPr>
              <a:t>https://keras.io/api/optimizers/</a:t>
            </a:r>
            <a:endParaRPr i="1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575"/>
            <a:ext cx="5283300" cy="232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0504" y="2232375"/>
            <a:ext cx="3487825" cy="28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5227550" y="50575"/>
            <a:ext cx="5739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8570225" y="1802175"/>
            <a:ext cx="3381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2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2"/>
          <p:cNvSpPr txBox="1"/>
          <p:nvPr>
            <p:ph type="title"/>
          </p:nvPr>
        </p:nvSpPr>
        <p:spPr>
          <a:xfrm>
            <a:off x="311700" y="43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여러 고급 경사하강법 + 최적화 방법론 비교</a:t>
            </a:r>
            <a:endParaRPr/>
          </a:p>
        </p:txBody>
      </p:sp>
      <p:sp>
        <p:nvSpPr>
          <p:cNvPr id="285" name="Google Shape;285;p42"/>
          <p:cNvSpPr txBox="1"/>
          <p:nvPr>
            <p:ph idx="1" type="body"/>
          </p:nvPr>
        </p:nvSpPr>
        <p:spPr>
          <a:xfrm>
            <a:off x="311700" y="10613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https://imgur.com/a/Hqolp</a:t>
            </a:r>
            <a:endParaRPr/>
          </a:p>
        </p:txBody>
      </p:sp>
      <p:pic>
        <p:nvPicPr>
          <p:cNvPr id="286" name="Google Shape;28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45" y="1579250"/>
            <a:ext cx="4510777" cy="309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7871" y="1443525"/>
            <a:ext cx="4381799" cy="322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결론</a:t>
            </a:r>
            <a:endParaRPr/>
          </a:p>
        </p:txBody>
      </p:sp>
      <p:sp>
        <p:nvSpPr>
          <p:cNvPr id="293" name="Google Shape;293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GD, SGD, RMSProp,Adam 등등</a:t>
            </a:r>
            <a:r>
              <a:rPr lang="ko"/>
              <a:t>의 최적화 알고리즘이 존재한다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모델의 파라미터를 조정하여 손실 함수를 최소화하고, 성능을 향상시키는 기법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학습 데이터의 형태에 따라, 유효한 전략이 달라질 수 있다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최적화 알고리즘에 대한 (수학적인) 깊은 이해는 모델 구성, 성능 향상에 도움을 준다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어떤 알고리즘이 존재하는지 알고, 상황에 맞게 적용하는 능력이 필요하다.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976525" cy="14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88" y="2052000"/>
            <a:ext cx="37147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350" y="2706925"/>
            <a:ext cx="2905125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1050129" y="2560961"/>
            <a:ext cx="2471375" cy="777525"/>
          </a:xfrm>
          <a:custGeom>
            <a:rect b="b" l="l" r="r" t="t"/>
            <a:pathLst>
              <a:path extrusionOk="0" h="31101" w="98855">
                <a:moveTo>
                  <a:pt x="93324" y="24367"/>
                </a:moveTo>
                <a:cubicBezTo>
                  <a:pt x="87293" y="24367"/>
                  <a:pt x="81615" y="27282"/>
                  <a:pt x="75701" y="28465"/>
                </a:cubicBezTo>
                <a:cubicBezTo>
                  <a:pt x="59874" y="31632"/>
                  <a:pt x="43481" y="30924"/>
                  <a:pt x="27340" y="30924"/>
                </a:cubicBezTo>
                <a:cubicBezTo>
                  <a:pt x="16245" y="30924"/>
                  <a:pt x="-5045" y="19664"/>
                  <a:pt x="1110" y="10432"/>
                </a:cubicBezTo>
                <a:cubicBezTo>
                  <a:pt x="9820" y="-2633"/>
                  <a:pt x="31877" y="-391"/>
                  <a:pt x="47422" y="1825"/>
                </a:cubicBezTo>
                <a:cubicBezTo>
                  <a:pt x="57438" y="3253"/>
                  <a:pt x="67829" y="1070"/>
                  <a:pt x="77750" y="3055"/>
                </a:cubicBezTo>
                <a:cubicBezTo>
                  <a:pt x="84636" y="4433"/>
                  <a:pt x="90659" y="9917"/>
                  <a:pt x="94554" y="15760"/>
                </a:cubicBezTo>
                <a:cubicBezTo>
                  <a:pt x="95983" y="17905"/>
                  <a:pt x="99466" y="19871"/>
                  <a:pt x="98652" y="22317"/>
                </a:cubicBezTo>
                <a:cubicBezTo>
                  <a:pt x="98090" y="24007"/>
                  <a:pt x="94941" y="23593"/>
                  <a:pt x="94144" y="25186"/>
                </a:cubicBezTo>
              </a:path>
            </a:pathLst>
          </a:cu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9" name="Google Shape;79;p16"/>
          <p:cNvSpPr/>
          <p:nvPr/>
        </p:nvSpPr>
        <p:spPr>
          <a:xfrm>
            <a:off x="3383225" y="1498724"/>
            <a:ext cx="980225" cy="1364000"/>
          </a:xfrm>
          <a:custGeom>
            <a:rect b="b" l="l" r="r" t="t"/>
            <a:pathLst>
              <a:path extrusionOk="0" h="54560" w="39209">
                <a:moveTo>
                  <a:pt x="0" y="54560"/>
                </a:moveTo>
                <a:cubicBezTo>
                  <a:pt x="13044" y="54560"/>
                  <a:pt x="25117" y="40166"/>
                  <a:pt x="28279" y="27511"/>
                </a:cubicBezTo>
                <a:cubicBezTo>
                  <a:pt x="29742" y="21655"/>
                  <a:pt x="29919" y="15514"/>
                  <a:pt x="29919" y="9478"/>
                </a:cubicBezTo>
                <a:cubicBezTo>
                  <a:pt x="29919" y="6445"/>
                  <a:pt x="30834" y="2607"/>
                  <a:pt x="28689" y="462"/>
                </a:cubicBezTo>
                <a:cubicBezTo>
                  <a:pt x="26908" y="-1319"/>
                  <a:pt x="23160" y="3755"/>
                  <a:pt x="23771" y="6199"/>
                </a:cubicBezTo>
                <a:cubicBezTo>
                  <a:pt x="24358" y="8544"/>
                  <a:pt x="26344" y="1458"/>
                  <a:pt x="28689" y="871"/>
                </a:cubicBezTo>
                <a:cubicBezTo>
                  <a:pt x="31850" y="80"/>
                  <a:pt x="34451" y="4034"/>
                  <a:pt x="36886" y="6199"/>
                </a:cubicBezTo>
                <a:cubicBezTo>
                  <a:pt x="37849" y="7055"/>
                  <a:pt x="39846" y="8567"/>
                  <a:pt x="38935" y="9478"/>
                </a:cubicBezTo>
              </a:path>
            </a:pathLst>
          </a:cu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0" name="Google Shape;80;p16"/>
          <p:cNvSpPr/>
          <p:nvPr/>
        </p:nvSpPr>
        <p:spPr>
          <a:xfrm>
            <a:off x="1052889" y="3266522"/>
            <a:ext cx="2148800" cy="559325"/>
          </a:xfrm>
          <a:custGeom>
            <a:rect b="b" l="l" r="r" t="t"/>
            <a:pathLst>
              <a:path extrusionOk="0" h="22373" w="85952">
                <a:moveTo>
                  <a:pt x="85426" y="18275"/>
                </a:moveTo>
                <a:cubicBezTo>
                  <a:pt x="66707" y="20616"/>
                  <a:pt x="47733" y="20324"/>
                  <a:pt x="28868" y="20324"/>
                </a:cubicBezTo>
                <a:cubicBezTo>
                  <a:pt x="21216" y="20324"/>
                  <a:pt x="12761" y="23335"/>
                  <a:pt x="5917" y="19914"/>
                </a:cubicBezTo>
                <a:cubicBezTo>
                  <a:pt x="1982" y="17947"/>
                  <a:pt x="-542" y="12368"/>
                  <a:pt x="180" y="8029"/>
                </a:cubicBezTo>
                <a:cubicBezTo>
                  <a:pt x="1279" y="1420"/>
                  <a:pt x="12424" y="2164"/>
                  <a:pt x="19032" y="1062"/>
                </a:cubicBezTo>
                <a:cubicBezTo>
                  <a:pt x="31028" y="-938"/>
                  <a:pt x="43440" y="376"/>
                  <a:pt x="55508" y="1881"/>
                </a:cubicBezTo>
                <a:cubicBezTo>
                  <a:pt x="61216" y="2593"/>
                  <a:pt x="67223" y="1419"/>
                  <a:pt x="72721" y="3111"/>
                </a:cubicBezTo>
                <a:cubicBezTo>
                  <a:pt x="76958" y="4415"/>
                  <a:pt x="81328" y="6799"/>
                  <a:pt x="83787" y="10488"/>
                </a:cubicBezTo>
                <a:cubicBezTo>
                  <a:pt x="85986" y="13786"/>
                  <a:pt x="87341" y="22373"/>
                  <a:pt x="83377" y="22373"/>
                </a:cubicBezTo>
              </a:path>
            </a:pathLst>
          </a:custGeom>
          <a:noFill/>
          <a:ln cap="flat" cmpd="sng" w="762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1" name="Google Shape;81;p16"/>
          <p:cNvSpPr/>
          <p:nvPr/>
        </p:nvSpPr>
        <p:spPr>
          <a:xfrm>
            <a:off x="104500" y="2480627"/>
            <a:ext cx="1024600" cy="1445475"/>
          </a:xfrm>
          <a:custGeom>
            <a:rect b="b" l="l" r="r" t="t"/>
            <a:pathLst>
              <a:path extrusionOk="0" h="57819" w="40984">
                <a:moveTo>
                  <a:pt x="40984" y="50531"/>
                </a:moveTo>
                <a:cubicBezTo>
                  <a:pt x="31082" y="54244"/>
                  <a:pt x="15031" y="62778"/>
                  <a:pt x="9427" y="53809"/>
                </a:cubicBezTo>
                <a:cubicBezTo>
                  <a:pt x="2791" y="43190"/>
                  <a:pt x="2465" y="28793"/>
                  <a:pt x="4918" y="16514"/>
                </a:cubicBezTo>
                <a:cubicBezTo>
                  <a:pt x="5685" y="12678"/>
                  <a:pt x="6428" y="8833"/>
                  <a:pt x="7377" y="5038"/>
                </a:cubicBezTo>
                <a:cubicBezTo>
                  <a:pt x="7734" y="3611"/>
                  <a:pt x="10057" y="1980"/>
                  <a:pt x="9017" y="940"/>
                </a:cubicBezTo>
                <a:cubicBezTo>
                  <a:pt x="6756" y="-1321"/>
                  <a:pt x="0" y="1021"/>
                  <a:pt x="0" y="4219"/>
                </a:cubicBezTo>
                <a:cubicBezTo>
                  <a:pt x="0" y="5864"/>
                  <a:pt x="3322" y="4208"/>
                  <a:pt x="4918" y="3809"/>
                </a:cubicBezTo>
                <a:cubicBezTo>
                  <a:pt x="6830" y="3331"/>
                  <a:pt x="7942" y="-12"/>
                  <a:pt x="9837" y="530"/>
                </a:cubicBezTo>
                <a:cubicBezTo>
                  <a:pt x="12648" y="1333"/>
                  <a:pt x="14736" y="3792"/>
                  <a:pt x="16804" y="5858"/>
                </a:cubicBezTo>
              </a:path>
            </a:pathLst>
          </a:custGeom>
          <a:noFill/>
          <a:ln cap="flat" cmpd="sng" w="762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895725" cy="14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22976"/>
            <a:ext cx="4254851" cy="337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3298" y="1622975"/>
            <a:ext cx="5341876" cy="124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152900" cy="23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2075" y="2709775"/>
            <a:ext cx="3076575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021226" cy="221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17275"/>
            <a:ext cx="4600575" cy="22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305425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200" y="2571750"/>
            <a:ext cx="2590800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/>
        </p:nvSpPr>
        <p:spPr>
          <a:xfrm>
            <a:off x="457200" y="314700"/>
            <a:ext cx="7315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평균 제곱 오차(MSE)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점들의 특징을 가장 잘 나타내는 a와 b 찾을 때 사용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임의의 선을 그리고 오차를 계산한 후 </a:t>
            </a:r>
            <a:r>
              <a:rPr lang="ko" sz="1800">
                <a:solidFill>
                  <a:schemeClr val="lt1"/>
                </a:solidFill>
                <a:highlight>
                  <a:schemeClr val="accent6"/>
                </a:highlight>
              </a:rPr>
              <a:t>오차가 작아지는 쪽으로</a:t>
            </a:r>
            <a:r>
              <a:rPr lang="ko" sz="1800">
                <a:solidFill>
                  <a:schemeClr val="dk1"/>
                </a:solidFill>
              </a:rPr>
              <a:t> 가도록 함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오차 수정/가중치 수정을 체계적으로 하기 위한 방법 -&gt; 경사 하강법</a:t>
            </a:r>
            <a:endParaRPr sz="1800">
              <a:solidFill>
                <a:schemeClr val="lt1"/>
              </a:solidFill>
              <a:highlight>
                <a:schemeClr val="accent5"/>
              </a:highlight>
            </a:endParaRPr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9500" y="2438700"/>
            <a:ext cx="2597271" cy="22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/>
          <p:nvPr/>
        </p:nvSpPr>
        <p:spPr>
          <a:xfrm>
            <a:off x="457200" y="2575300"/>
            <a:ext cx="5748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경사 하강법(gradient descent)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lt1"/>
                </a:solidFill>
                <a:highlight>
                  <a:schemeClr val="accent5"/>
                </a:highlight>
              </a:rPr>
              <a:t>오차 수정/가중치 수정 방법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가중치에 대한 오차의 변화에 따라 이차 함수 그래프를 만들고 적절한 학습률을 설정해 미분 값이 0인 지점을 구하는 것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lt1"/>
                </a:solidFill>
                <a:highlight>
                  <a:schemeClr val="accent5"/>
                </a:highlight>
              </a:rPr>
              <a:t>최적인 a와 b 값을 구할 수 있음</a:t>
            </a:r>
            <a:endParaRPr sz="1800">
              <a:solidFill>
                <a:schemeClr val="lt1"/>
              </a:solidFill>
              <a:highlight>
                <a:schemeClr val="accent5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